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3" r:id="rId2"/>
    <p:sldId id="284" r:id="rId3"/>
    <p:sldId id="285" r:id="rId4"/>
    <p:sldId id="287" r:id="rId5"/>
    <p:sldId id="297" r:id="rId6"/>
    <p:sldId id="298" r:id="rId7"/>
    <p:sldId id="296" r:id="rId8"/>
    <p:sldId id="292" r:id="rId9"/>
    <p:sldId id="286" r:id="rId10"/>
    <p:sldId id="294" r:id="rId11"/>
    <p:sldId id="295" r:id="rId12"/>
    <p:sldId id="29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40" clrIdx="0"/>
  <p:cmAuthor id="2" name="DUKYOON" initials="D" lastIdx="1" clrIdx="1"/>
  <p:cmAuthor id="3" name="신강식" initials="신" lastIdx="2" clrIdx="2"/>
  <p:cmAuthor id="4" name="강동현" initials="강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FB91E0-FBD9-49FF-9770-6A5E58CC743D}" v="17" dt="2023-09-12T12:15:06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4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9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40">
    <p:pos x="7405" y="195"/>
    <p:text>이미지와 도형을 겹쳐 올린 후, 이미지 선택 → Shift 누른 상태에서 도형 선택 → 도형 병합 → 교차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4">
    <p:pos x="7405" y="195"/>
    <p:text>이미지와 도형을 겹쳐 올린 후, 이미지 선택 → Shift 누른 상태에서 도형 선택 → 도형 병합 → 교차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0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2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2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3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3T16:50:35.607" idx="31">
    <p:pos x="7405" y="196"/>
    <p:text>이미지와 도형을 겹쳐 올린 후, 이미지 선택 → Shift 누른 상태에서 도형 선택 → 도형 병합 → 교차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2023-12-12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PcOmB9gkDo" TargetMode="External"/><Relationship Id="rId2" Type="http://schemas.openxmlformats.org/officeDocument/2006/relationships/hyperlink" Target="https://github.com/onehana1/Android-Game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7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OTUcqYuJbU" TargetMode="External"/><Relationship Id="rId2" Type="http://schemas.openxmlformats.org/officeDocument/2006/relationships/hyperlink" Target="https://github.com/Leesiw/scriptlang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qeqnxeoJqA" TargetMode="External"/><Relationship Id="rId2" Type="http://schemas.openxmlformats.org/officeDocument/2006/relationships/hyperlink" Target="https://github.com/onehana1/2dgp_project1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9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youtu.be/CSMsfHXL-eI" TargetMode="External"/><Relationship Id="rId7" Type="http://schemas.openxmlformats.org/officeDocument/2006/relationships/image" Target="../media/image5.jpeg"/><Relationship Id="rId2" Type="http://schemas.openxmlformats.org/officeDocument/2006/relationships/hyperlink" Target="https://github.com/Leesiw/StarGian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3XDPq2JSzI" TargetMode="External"/><Relationship Id="rId2" Type="http://schemas.openxmlformats.org/officeDocument/2006/relationships/hyperlink" Target="https://github.com/onehana1/Game-Engine" TargetMode="Externa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5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C07623-12EF-4058-AC36-28DB95A42CD6}"/>
              </a:ext>
            </a:extLst>
          </p:cNvPr>
          <p:cNvSpPr txBox="1"/>
          <p:nvPr/>
        </p:nvSpPr>
        <p:spPr>
          <a:xfrm>
            <a:off x="841277" y="5192380"/>
            <a:ext cx="1361000" cy="86298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Jung Ha Na</a:t>
            </a:r>
          </a:p>
          <a:p>
            <a:pPr>
              <a:lnSpc>
                <a:spcPct val="150000"/>
              </a:lnSpc>
            </a:pPr>
            <a:r>
              <a:rPr lang="ko-KR" altLang="en-US" sz="190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정하나</a:t>
            </a:r>
            <a:endParaRPr lang="ko-KR" altLang="en-US" sz="19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EBD6F-3F1A-45E2-9A6F-40451C340BCD}"/>
              </a:ext>
            </a:extLst>
          </p:cNvPr>
          <p:cNvSpPr txBox="1"/>
          <p:nvPr/>
        </p:nvSpPr>
        <p:spPr>
          <a:xfrm>
            <a:off x="3974401" y="2372079"/>
            <a:ext cx="4243200" cy="2113843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75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프로그래머</a:t>
            </a:r>
            <a:endParaRPr lang="en-US" altLang="ko-KR" sz="75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EF491-5B77-4433-A48B-BFD00AD102D5}"/>
              </a:ext>
            </a:extLst>
          </p:cNvPr>
          <p:cNvSpPr txBox="1"/>
          <p:nvPr/>
        </p:nvSpPr>
        <p:spPr>
          <a:xfrm>
            <a:off x="841277" y="716809"/>
            <a:ext cx="750577" cy="21640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3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Portfolio</a:t>
            </a:r>
            <a:endParaRPr lang="en-US" altLang="ko-KR" sz="13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7932D-11EF-41A4-AE04-4D00760971B1}"/>
              </a:ext>
            </a:extLst>
          </p:cNvPr>
          <p:cNvSpPr txBox="1"/>
          <p:nvPr/>
        </p:nvSpPr>
        <p:spPr>
          <a:xfrm>
            <a:off x="9552278" y="5623874"/>
            <a:ext cx="1846070" cy="51494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Email </a:t>
            </a: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jhana0302@gmail.com</a:t>
            </a:r>
          </a:p>
          <a:p>
            <a:pPr algn="r">
              <a:lnSpc>
                <a:spcPct val="150000"/>
              </a:lnSpc>
            </a:pPr>
            <a:r>
              <a:rPr lang="en-US" altLang="ko-KR" sz="1100" kern="100" spc="-4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Mobile : 010 4037 2311</a:t>
            </a:r>
            <a:endParaRPr lang="ko-KR" altLang="en-US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E6CF0-C794-FC6B-1CD9-DDF7AC03D809}"/>
              </a:ext>
            </a:extLst>
          </p:cNvPr>
          <p:cNvSpPr txBox="1"/>
          <p:nvPr/>
        </p:nvSpPr>
        <p:spPr>
          <a:xfrm>
            <a:off x="10775194" y="716809"/>
            <a:ext cx="668503" cy="23640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300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Pretendard ExtraLight" panose="02000303000000020004" pitchFamily="50" charset="-127"/>
              </a:rPr>
              <a:t>2023</a:t>
            </a:r>
            <a:endParaRPr lang="ko-KR" altLang="en-US" sz="13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73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407809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스마트폰 게임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스마트폰 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38844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Life is a game: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인생게임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2023.04~ 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충돌처리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https://github.com/onehana1/Android-Game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u="none" strike="noStrike">
                          <a:effectLst/>
                          <a:latin typeface="+mj-ea"/>
                          <a:ea typeface="+mj-ea"/>
                          <a:hlinkClick r:id="rId3"/>
                        </a:rPr>
                        <a:t>https://youtu.be/4PcOmB9gkDo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6945794" y="5799102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선택과 점프키를 통해서 인생을 플레이하고 여러 엔딩을 만나보자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904230" y="5229733"/>
              <a:ext cx="16356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Life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is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a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game:</a:t>
              </a:r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인생 게임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BEFF25-B8DA-F35F-16B3-D3AFA420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26" y="4122020"/>
            <a:ext cx="3372928" cy="1596118"/>
          </a:xfrm>
          <a:prstGeom prst="rect">
            <a:avLst/>
          </a:prstGeom>
        </p:spPr>
      </p:pic>
      <p:pic>
        <p:nvPicPr>
          <p:cNvPr id="4" name="그림 3" descr="스크린샷, 멀티미디어 소프트웨어, 텍스트, 멀티미디어이(가) 표시된 사진&#10;&#10;자동 생성된 설명">
            <a:extLst>
              <a:ext uri="{FF2B5EF4-FFF2-40B4-BE49-F238E27FC236}">
                <a16:creationId xmlns:a16="http://schemas.microsoft.com/office/drawing/2014/main" id="{3BDE3DC1-DC5C-804D-F942-167C66EDF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65" y="1041396"/>
            <a:ext cx="5619089" cy="27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26830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스크립트 언어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2500" y="104258"/>
            <a:ext cx="29500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04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83933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스크립트 언어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09707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동물 병원 정보 검색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2022.04 ~ 2022.06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검색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이메일 수신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지도 연동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c/c++,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텔레그램 연동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2"/>
                        </a:rPr>
                        <a:t>https://github.com/Leesiw/scriptlang.git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>
                          <a:solidFill>
                            <a:srgbClr val="666666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  <a:hlinkClick r:id="rId3"/>
                        </a:rPr>
                        <a:t>https://youtu.be/lOTUcqYuJbU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039237" y="5090607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검색창에 지역을 입력하면 동물병원을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지도 버튼을 눌러 지역을 출력하고 그 지역 중 하나를 선택하여 검색할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047447" y="5229733"/>
              <a:ext cx="1492391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동물 병원 정보 검색 프로그램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182DE91-9F14-1609-8766-90AB7F8AF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32" y="1518302"/>
            <a:ext cx="4746912" cy="3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297522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2DGP 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4905" y="104258"/>
            <a:ext cx="29019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05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13653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2DGP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</a:t>
            </a:r>
            <a:r>
              <a:rPr lang="ko-KR" altLang="en-US" sz="1400" kern="100" spc="-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19886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플랫폼 액션 게임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슈퍼 마리오 모작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2021.10 ~ 2021.12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여러 모션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스테이지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(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초원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/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4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 적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AI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사운드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https://github.com/onehana1/2dgp_project1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https://youtu.be/6qeqnxeoJqA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7231318" y="5961875"/>
            <a:ext cx="4171107" cy="673170"/>
            <a:chOff x="408235" y="5229733"/>
            <a:chExt cx="3131603" cy="6731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426074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적을 처치하거나 피해서 목표지점까지 도달하고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, 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다음 스테이지로 넘어가 보스를 처치해 게임을 클리어 하자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2644388" y="5229733"/>
              <a:ext cx="89545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슈퍼 마리오 모작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33ECDB6-5684-5405-95C7-2577A8197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182" y="3429000"/>
            <a:ext cx="4483243" cy="2399083"/>
          </a:xfrm>
          <a:prstGeom prst="rect">
            <a:avLst/>
          </a:prstGeom>
        </p:spPr>
      </p:pic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99D596EB-35C3-F343-35BA-ACCCDB173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32" y="741383"/>
            <a:ext cx="6561193" cy="24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58676" y="-1"/>
            <a:ext cx="3476807" cy="6858001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7859144-CAE2-450E-BA29-504A16636FE3}"/>
              </a:ext>
            </a:extLst>
          </p:cNvPr>
          <p:cNvSpPr txBox="1"/>
          <p:nvPr/>
        </p:nvSpPr>
        <p:spPr>
          <a:xfrm>
            <a:off x="4750714" y="4111508"/>
            <a:ext cx="487363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언어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F17F1EB-4B30-4ABF-BE33-B6D8FD1896DF}"/>
              </a:ext>
            </a:extLst>
          </p:cNvPr>
          <p:cNvGrpSpPr/>
          <p:nvPr/>
        </p:nvGrpSpPr>
        <p:grpSpPr>
          <a:xfrm>
            <a:off x="4708004" y="3572537"/>
            <a:ext cx="6195115" cy="344128"/>
            <a:chOff x="4857230" y="1302254"/>
            <a:chExt cx="5937770" cy="34412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F9D462A-E7F3-4C9B-8A57-D559C1291E7B}"/>
                </a:ext>
              </a:extLst>
            </p:cNvPr>
            <p:cNvSpPr txBox="1"/>
            <p:nvPr/>
          </p:nvSpPr>
          <p:spPr>
            <a:xfrm>
              <a:off x="4857230" y="1302254"/>
              <a:ext cx="735991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Skills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614C50D-724C-4716-AF64-AAF9F6CFC781}"/>
                </a:ext>
              </a:extLst>
            </p:cNvPr>
            <p:cNvCxnSpPr>
              <a:cxnSpLocks/>
            </p:cNvCxnSpPr>
            <p:nvPr/>
          </p:nvCxnSpPr>
          <p:spPr>
            <a:xfrm>
              <a:off x="4933950" y="1634670"/>
              <a:ext cx="586105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DE2525-030E-4EDB-903D-0F6AA392CA4B}"/>
              </a:ext>
            </a:extLst>
          </p:cNvPr>
          <p:cNvSpPr txBox="1"/>
          <p:nvPr/>
        </p:nvSpPr>
        <p:spPr>
          <a:xfrm>
            <a:off x="502722" y="1115699"/>
            <a:ext cx="2813321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5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클라이언트 프로그래머</a:t>
            </a:r>
            <a:endParaRPr lang="ko-KR" altLang="en-US" sz="25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949085" y="4611344"/>
            <a:ext cx="2258682" cy="1390437"/>
            <a:chOff x="752475" y="4362449"/>
            <a:chExt cx="2258682" cy="13904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752475" y="4362449"/>
              <a:ext cx="2258682" cy="32873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정하나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/ Jung</a:t>
              </a:r>
              <a:r>
                <a:rPr lang="ko-KR" altLang="en-US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 </a:t>
              </a:r>
              <a:r>
                <a:rPr lang="en-US" altLang="ko-KR" sz="1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Ha Na</a:t>
              </a:r>
              <a:endParaRPr lang="ko-KR" altLang="en-US" sz="1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752475" y="4971610"/>
              <a:ext cx="152450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+82 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010 4037 2311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E6B3D-6560-4D12-99D5-14CEE6749722}"/>
                </a:ext>
              </a:extLst>
            </p:cNvPr>
            <p:cNvSpPr txBox="1"/>
            <p:nvPr/>
          </p:nvSpPr>
          <p:spPr>
            <a:xfrm>
              <a:off x="752475" y="5244045"/>
              <a:ext cx="179220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jhana0302@gmail.</a:t>
              </a:r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com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752475" y="4699175"/>
              <a:ext cx="1054826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2000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 03. 02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7134D-3B29-44A0-964E-1D080FFA113E}"/>
                </a:ext>
              </a:extLst>
            </p:cNvPr>
            <p:cNvSpPr txBox="1"/>
            <p:nvPr/>
          </p:nvSpPr>
          <p:spPr>
            <a:xfrm>
              <a:off x="752475" y="5516480"/>
              <a:ext cx="148763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경기도 안양시 박달동</a:t>
              </a:r>
              <a:endPara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AC649DB-7C5E-442E-80E4-1C10E7C3223F}"/>
              </a:ext>
            </a:extLst>
          </p:cNvPr>
          <p:cNvSpPr txBox="1"/>
          <p:nvPr/>
        </p:nvSpPr>
        <p:spPr>
          <a:xfrm>
            <a:off x="4715861" y="1063416"/>
            <a:ext cx="1035590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Education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03762F5-D0C1-40FE-A26F-51D3F6E4995A}"/>
              </a:ext>
            </a:extLst>
          </p:cNvPr>
          <p:cNvGrpSpPr/>
          <p:nvPr/>
        </p:nvGrpSpPr>
        <p:grpSpPr>
          <a:xfrm>
            <a:off x="4736638" y="1428288"/>
            <a:ext cx="2564906" cy="236406"/>
            <a:chOff x="4411802" y="997326"/>
            <a:chExt cx="2564906" cy="23640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74746E2-BCB7-4806-B6B4-51AEE34D3DE2}"/>
                </a:ext>
              </a:extLst>
            </p:cNvPr>
            <p:cNvSpPr txBox="1"/>
            <p:nvPr/>
          </p:nvSpPr>
          <p:spPr>
            <a:xfrm>
              <a:off x="5096335" y="997326"/>
              <a:ext cx="1880373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한국공학대학교 게임공학과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76D297E-5B11-487E-B351-2C969D962513}"/>
                </a:ext>
              </a:extLst>
            </p:cNvPr>
            <p:cNvSpPr txBox="1"/>
            <p:nvPr/>
          </p:nvSpPr>
          <p:spPr>
            <a:xfrm>
              <a:off x="4411802" y="997326"/>
              <a:ext cx="761477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2024.02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19800BE-841D-4616-8E86-ED969CFF4748}"/>
              </a:ext>
            </a:extLst>
          </p:cNvPr>
          <p:cNvCxnSpPr>
            <a:cxnSpLocks/>
          </p:cNvCxnSpPr>
          <p:nvPr/>
        </p:nvCxnSpPr>
        <p:spPr>
          <a:xfrm>
            <a:off x="4792581" y="1344076"/>
            <a:ext cx="259145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CE4740-39A8-42C0-91FB-1473C739ED90}"/>
              </a:ext>
            </a:extLst>
          </p:cNvPr>
          <p:cNvSpPr txBox="1"/>
          <p:nvPr/>
        </p:nvSpPr>
        <p:spPr>
          <a:xfrm>
            <a:off x="7977600" y="1063416"/>
            <a:ext cx="488967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ETC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BC618EB-EA30-4CB3-BFFE-C42962DB3774}"/>
              </a:ext>
            </a:extLst>
          </p:cNvPr>
          <p:cNvGrpSpPr/>
          <p:nvPr/>
        </p:nvGrpSpPr>
        <p:grpSpPr>
          <a:xfrm>
            <a:off x="7998377" y="1428288"/>
            <a:ext cx="2904743" cy="236406"/>
            <a:chOff x="4411802" y="997326"/>
            <a:chExt cx="2904743" cy="23640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7F1340-7E56-45D9-B850-2737AF17E5A0}"/>
                </a:ext>
              </a:extLst>
            </p:cNvPr>
            <p:cNvSpPr txBox="1"/>
            <p:nvPr/>
          </p:nvSpPr>
          <p:spPr>
            <a:xfrm>
              <a:off x="5096335" y="997326"/>
              <a:ext cx="2220210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https://github.com/onehana1</a:t>
              </a:r>
              <a:endPara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8E6AE51-6289-4616-926E-198AEDB7BA49}"/>
                </a:ext>
              </a:extLst>
            </p:cNvPr>
            <p:cNvSpPr txBox="1"/>
            <p:nvPr/>
          </p:nvSpPr>
          <p:spPr>
            <a:xfrm>
              <a:off x="4411802" y="997326"/>
              <a:ext cx="61560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r>
                <a:rPr lang="en-US" altLang="ko-KR" sz="130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Github</a:t>
              </a:r>
              <a:endParaRPr lang="ko-KR" altLang="en-US" sz="13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A28213E-357A-411B-90AA-DA5728E56A47}"/>
              </a:ext>
            </a:extLst>
          </p:cNvPr>
          <p:cNvCxnSpPr>
            <a:cxnSpLocks/>
          </p:cNvCxnSpPr>
          <p:nvPr/>
        </p:nvCxnSpPr>
        <p:spPr>
          <a:xfrm>
            <a:off x="8054320" y="1344076"/>
            <a:ext cx="2848800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1175052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23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자기 소개</a:t>
            </a:r>
            <a:endParaRPr lang="ko-KR" altLang="en-US" sz="23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2D734-7D8E-176D-6E99-F45E69E94059}"/>
              </a:ext>
            </a:extLst>
          </p:cNvPr>
          <p:cNvSpPr txBox="1"/>
          <p:nvPr/>
        </p:nvSpPr>
        <p:spPr>
          <a:xfrm>
            <a:off x="4792581" y="4427591"/>
            <a:ext cx="1019560" cy="103662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C++11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Python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Java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Lua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7AD9D-0FF5-41FE-1CEE-A737F02B18F8}"/>
              </a:ext>
            </a:extLst>
          </p:cNvPr>
          <p:cNvSpPr txBox="1"/>
          <p:nvPr/>
        </p:nvSpPr>
        <p:spPr>
          <a:xfrm>
            <a:off x="9351173" y="4111508"/>
            <a:ext cx="1054826" cy="29796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/>
            <a:r>
              <a: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클라이언트</a:t>
            </a:r>
            <a:endParaRPr lang="ko-KR" altLang="en-US" sz="1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692C3-1212-19FB-8BC2-ABFB180C7F96}"/>
              </a:ext>
            </a:extLst>
          </p:cNvPr>
          <p:cNvSpPr txBox="1"/>
          <p:nvPr/>
        </p:nvSpPr>
        <p:spPr>
          <a:xfrm>
            <a:off x="9393040" y="4427591"/>
            <a:ext cx="1030782" cy="63651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DirectX 12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OpenGL</a:t>
            </a:r>
          </a:p>
          <a:p>
            <a:pPr marL="171450" indent="-171450" algn="l">
              <a:buFontTx/>
              <a:buChar char="-"/>
            </a:pP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Unreal 5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E1DB46-A86C-F945-0983-D06EF288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26" y="1887518"/>
            <a:ext cx="1911400" cy="24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5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247308" y="244912"/>
            <a:ext cx="5848688" cy="811949"/>
          </a:xfrm>
          <a:prstGeom prst="rect">
            <a:avLst/>
          </a:prstGeom>
          <a:noFill/>
          <a:effectLst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chemeClr val="tx1"/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path path="rect">
                    <a:fillToRect t="100000" r="100000"/>
                  </a:path>
                  <a:tileRect l="-100000" b="-100000"/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Contents</a:t>
            </a:r>
            <a:endParaRPr lang="ko-KR" altLang="en-US" sz="5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chemeClr val="tx1"/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path path="rect">
                  <a:fillToRect t="100000" r="100000"/>
                </a:path>
                <a:tileRect l="-100000" b="-100000"/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98791" y="1465999"/>
            <a:ext cx="4077057" cy="3314499"/>
            <a:chOff x="7913031" y="1623794"/>
            <a:chExt cx="4077057" cy="2377147"/>
          </a:xfrm>
        </p:grpSpPr>
        <p:grpSp>
          <p:nvGrpSpPr>
            <p:cNvPr id="7" name="그룹 6"/>
            <p:cNvGrpSpPr/>
            <p:nvPr/>
          </p:nvGrpSpPr>
          <p:grpSpPr>
            <a:xfrm>
              <a:off x="7913031" y="1623794"/>
              <a:ext cx="4077057" cy="1106526"/>
              <a:chOff x="7913031" y="1623794"/>
              <a:chExt cx="4077057" cy="1106526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913031" y="1623794"/>
                <a:ext cx="4077057" cy="224733"/>
                <a:chOff x="8128931" y="1572994"/>
                <a:chExt cx="4077057" cy="224733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8128931" y="1572994"/>
                  <a:ext cx="364908" cy="218458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01</a:t>
                  </a:r>
                  <a:endParaRPr lang="ko-KR" altLang="en-US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8457247" y="1572994"/>
                  <a:ext cx="3748741" cy="224733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>
                  <a:defPPr>
                    <a:defRPr lang="ko-KR"/>
                  </a:defPPr>
                  <a:lvl1pPr>
                    <a:defRPr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95000"/>
                        </a:schemeClr>
                      </a:solidFill>
                      <a:latin typeface="나눔스퀘어라운드 Bold"/>
                      <a:ea typeface="나눔스퀘어라운드 Bold"/>
                    </a:defRPr>
                  </a:lvl1pPr>
                </a:lstStyle>
                <a:p>
                  <a:pPr lvl="0">
                    <a:defRPr/>
                  </a:pP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Star Giant(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졸업작품</a:t>
                  </a:r>
                  <a:r>
                    <a:rPr lang="en-US" altLang="ko-KR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) – </a:t>
                  </a:r>
                  <a:r>
                    <a:rPr lang="ko-KR" altLang="en-US" sz="1800" kern="100" spc="-40">
                      <a:solidFill>
                        <a:schemeClr val="tx1"/>
                      </a:solidFill>
                      <a:latin typeface="Pretendard Medium"/>
                      <a:ea typeface="Pretendard Medium"/>
                    </a:rPr>
                    <a:t>팀 프로젝트</a:t>
                  </a: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8241348" y="2080782"/>
                <a:ext cx="2398791" cy="64953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언어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C++ 11, Lua</a:t>
                </a: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클라이언트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DirectX 12</a:t>
                </a: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서버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IOCP</a:t>
                </a:r>
              </a:p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Unity(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모델 추출 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&amp; </a:t>
                </a: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오브젝트 배치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)</a:t>
                </a: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7913031" y="3385226"/>
              <a:ext cx="3967210" cy="615715"/>
              <a:chOff x="7913031" y="3401002"/>
              <a:chExt cx="3967210" cy="615715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7913031" y="3401002"/>
                <a:ext cx="3967210" cy="202659"/>
                <a:chOff x="8128931" y="1883550"/>
                <a:chExt cx="3967210" cy="202659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8128931" y="1883550"/>
                  <a:ext cx="336333" cy="199006"/>
                </a:xfrm>
                <a:prstGeom prst="rect">
                  <a:avLst/>
                </a:prstGeom>
                <a:noFill/>
              </p:spPr>
              <p:txBody>
                <a:bodyPr wrap="non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600" spc="-15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02</a:t>
                  </a:r>
                  <a:endParaRPr lang="ko-KR" altLang="en-US"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8457248" y="1883550"/>
                  <a:ext cx="3638893" cy="202659"/>
                </a:xfrm>
                <a:prstGeom prst="rect">
                  <a:avLst/>
                </a:prstGeom>
                <a:noFill/>
              </p:spPr>
              <p:txBody>
                <a:bodyPr wrap="square" lIns="54000" tIns="18000" rIns="54000" bIns="18000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게임엔진 프로그래밍 </a:t>
                  </a:r>
                  <a:r>
                    <a:rPr lang="en-US" altLang="ko-KR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– </a:t>
                  </a:r>
                  <a:r>
                    <a:rPr lang="ko-KR" altLang="en-US" sz="1600" kern="100" spc="-4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Pretendard Medium"/>
                      <a:ea typeface="Pretendard Medium"/>
                    </a:rPr>
                    <a:t>개인 프로젝트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8241347" y="3838537"/>
                <a:ext cx="1493917" cy="17818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FD1BD"/>
                    </a:solidFill>
                    <a:latin typeface="나눔스퀘어라운드 Regular"/>
                    <a:ea typeface="나눔스퀘어라운드 Regular"/>
                  </a:defRPr>
                </a:lvl1pPr>
              </a:lstStyle>
              <a:p>
                <a:pPr marL="171450" lvl="0" indent="-171450">
                  <a:lnSpc>
                    <a:spcPct val="120000"/>
                  </a:lnSpc>
                  <a:buFontTx/>
                  <a:buChar char="-"/>
                  <a:defRPr/>
                </a:pPr>
                <a:r>
                  <a:rPr lang="ko-KR" altLang="en-US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사용 엔진</a:t>
                </a:r>
                <a:r>
                  <a:rPr lang="en-US" altLang="ko-KR" sz="1200" kern="100" spc="-40">
                    <a:solidFill>
                      <a:schemeClr val="tx1"/>
                    </a:solidFill>
                    <a:latin typeface="Pretendard Light"/>
                    <a:ea typeface="Pretendard Light"/>
                  </a:rPr>
                  <a:t>: Unreal5</a:t>
                </a: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1427109" y="1770170"/>
            <a:ext cx="903366" cy="30523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27109" y="4199307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009383-BFEC-7D54-FA82-D3DC7789669B}"/>
              </a:ext>
            </a:extLst>
          </p:cNvPr>
          <p:cNvGrpSpPr/>
          <p:nvPr/>
        </p:nvGrpSpPr>
        <p:grpSpPr>
          <a:xfrm>
            <a:off x="7126001" y="1465999"/>
            <a:ext cx="4077057" cy="1094871"/>
            <a:chOff x="7913031" y="1623794"/>
            <a:chExt cx="4077057" cy="78523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D4E184C-85B8-AE41-52F2-04A5F655C257}"/>
                </a:ext>
              </a:extLst>
            </p:cNvPr>
            <p:cNvGrpSpPr/>
            <p:nvPr/>
          </p:nvGrpSpPr>
          <p:grpSpPr>
            <a:xfrm>
              <a:off x="7913031" y="1623794"/>
              <a:ext cx="4077057" cy="224733"/>
              <a:chOff x="8128931" y="1572994"/>
              <a:chExt cx="4077057" cy="22473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251C62-BF5B-4341-DC8F-4B811D6790AE}"/>
                  </a:ext>
                </a:extLst>
              </p:cNvPr>
              <p:cNvSpPr txBox="1"/>
              <p:nvPr/>
            </p:nvSpPr>
            <p:spPr>
              <a:xfrm>
                <a:off x="8128931" y="1572994"/>
                <a:ext cx="323857" cy="224733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/>
              <a:p>
                <a:pPr lvl="0">
                  <a:defRPr/>
                </a:pPr>
                <a:r>
                  <a:rPr lang="en-US" altLang="ko-KR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03</a:t>
                </a:r>
                <a:endParaRPr lang="ko-KR" altLang="en-US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Medium"/>
                  <a:ea typeface="Pretendard Medium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2BD06A-3263-8254-7273-B7D3087CA886}"/>
                  </a:ext>
                </a:extLst>
              </p:cNvPr>
              <p:cNvSpPr txBox="1"/>
              <p:nvPr/>
            </p:nvSpPr>
            <p:spPr>
              <a:xfrm>
                <a:off x="8457247" y="1572994"/>
                <a:ext cx="3748741" cy="224733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lstStyle>
                <a:defPPr>
                  <a:defRPr lang="ko-KR"/>
                </a:defPPr>
                <a:lvl1pPr>
                  <a:defRPr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스퀘어라운드 Bold"/>
                    <a:ea typeface="나눔스퀘어라운드 Bold"/>
                  </a:defRPr>
                </a:lvl1pPr>
              </a:lstStyle>
              <a:p>
                <a:pPr lvl="0">
                  <a:defRPr/>
                </a:pPr>
                <a:r>
                  <a:rPr lang="ko-KR" altLang="en-US" sz="1800" kern="100" spc="-40">
                    <a:solidFill>
                      <a:schemeClr val="tx1"/>
                    </a:solidFill>
                    <a:latin typeface="Pretendard Medium"/>
                    <a:ea typeface="Pretendard Medium"/>
                  </a:rPr>
                  <a:t>스마트폰 게임 프로그래밍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598018-9478-F061-1752-A90E3993AB46}"/>
                </a:ext>
              </a:extLst>
            </p:cNvPr>
            <p:cNvSpPr txBox="1"/>
            <p:nvPr/>
          </p:nvSpPr>
          <p:spPr>
            <a:xfrm>
              <a:off x="8241348" y="2080782"/>
              <a:ext cx="1670380" cy="328250"/>
            </a:xfrm>
            <a:prstGeom prst="rect">
              <a:avLst/>
            </a:prstGeom>
            <a:noFill/>
          </p:spPr>
          <p:txBody>
            <a:bodyPr wrap="none" lIns="54000" tIns="18000" rIns="54000" bIns="18000">
              <a:spAutoFit/>
            </a:bodyPr>
            <a:lstStyle>
              <a:defPPr>
                <a:defRPr lang="ko-KR"/>
              </a:defPPr>
              <a:lvl1pPr>
                <a:defRPr sz="1600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FD1BD"/>
                  </a:solidFill>
                  <a:latin typeface="나눔스퀘어라운드 Regular"/>
                  <a:ea typeface="나눔스퀘어라운드 Regular"/>
                </a:defRPr>
              </a:lvl1pPr>
            </a:lstStyle>
            <a:p>
              <a:pPr marL="171450" lvl="0" indent="-171450">
                <a:lnSpc>
                  <a:spcPct val="120000"/>
                </a:lnSpc>
                <a:buFontTx/>
                <a:buChar char="-"/>
                <a:defRPr/>
              </a:pPr>
              <a:r>
                <a:rPr lang="ko-KR" altLang="en-US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안드로이드 스튜디오</a:t>
              </a:r>
              <a:endParaRPr lang="en-US" altLang="ko-KR" sz="1200" kern="100" spc="-40">
                <a:solidFill>
                  <a:schemeClr val="tx1"/>
                </a:solidFill>
                <a:latin typeface="Pretendard Light"/>
                <a:ea typeface="Pretendard Light"/>
              </a:endParaRPr>
            </a:p>
            <a:p>
              <a:pPr marL="171450" lvl="0" indent="-171450">
                <a:lnSpc>
                  <a:spcPct val="120000"/>
                </a:lnSpc>
                <a:buFontTx/>
                <a:buChar char="-"/>
                <a:defRPr/>
              </a:pPr>
              <a:r>
                <a: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JAVA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5DB6FD-22C7-0EF4-4584-411ADB5544E8}"/>
              </a:ext>
            </a:extLst>
          </p:cNvPr>
          <p:cNvGrpSpPr/>
          <p:nvPr/>
        </p:nvGrpSpPr>
        <p:grpSpPr>
          <a:xfrm>
            <a:off x="7087933" y="4297264"/>
            <a:ext cx="3967210" cy="846150"/>
            <a:chOff x="7913031" y="3806987"/>
            <a:chExt cx="3967210" cy="6068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49D44E8-5B64-A198-BBA2-402118E34842}"/>
                </a:ext>
              </a:extLst>
            </p:cNvPr>
            <p:cNvGrpSpPr/>
            <p:nvPr/>
          </p:nvGrpSpPr>
          <p:grpSpPr>
            <a:xfrm>
              <a:off x="7913031" y="3806987"/>
              <a:ext cx="3967210" cy="202661"/>
              <a:chOff x="8128931" y="2289535"/>
              <a:chExt cx="3967210" cy="20266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E900B1-F0A5-1D97-15EA-825C1CE9AF40}"/>
                  </a:ext>
                </a:extLst>
              </p:cNvPr>
              <p:cNvSpPr txBox="1"/>
              <p:nvPr/>
            </p:nvSpPr>
            <p:spPr>
              <a:xfrm>
                <a:off x="8128931" y="2289536"/>
                <a:ext cx="298209" cy="20266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spc="-15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05</a:t>
                </a:r>
                <a:endParaRPr lang="ko-KR" altLang="en-US" sz="1600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Medium"/>
                  <a:ea typeface="Pretendard Medium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21D75-9B92-8A27-4496-CA37EF9BCD38}"/>
                  </a:ext>
                </a:extLst>
              </p:cNvPr>
              <p:cNvSpPr txBox="1"/>
              <p:nvPr/>
            </p:nvSpPr>
            <p:spPr>
              <a:xfrm>
                <a:off x="8457248" y="2289535"/>
                <a:ext cx="3638893" cy="202659"/>
              </a:xfrm>
              <a:prstGeom prst="rect">
                <a:avLst/>
              </a:prstGeom>
              <a:noFill/>
            </p:spPr>
            <p:txBody>
              <a:bodyPr wrap="square" lIns="54000" tIns="18000" rIns="54000" bIns="18000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kern="100" spc="-4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2D</a:t>
                </a:r>
                <a:r>
                  <a:rPr lang="ko-KR" altLang="en-US" sz="1600" kern="100" spc="-4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Pretendard Medium"/>
                    <a:ea typeface="Pretendard Medium"/>
                  </a:rPr>
                  <a:t> 프로그래밍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84A73C-60A1-E39D-D3C0-ABB1A871B6CC}"/>
                </a:ext>
              </a:extLst>
            </p:cNvPr>
            <p:cNvSpPr txBox="1"/>
            <p:nvPr/>
          </p:nvSpPr>
          <p:spPr>
            <a:xfrm>
              <a:off x="8241347" y="4244523"/>
              <a:ext cx="1413707" cy="169320"/>
            </a:xfrm>
            <a:prstGeom prst="rect">
              <a:avLst/>
            </a:prstGeom>
            <a:noFill/>
          </p:spPr>
          <p:txBody>
            <a:bodyPr wrap="none" lIns="54000" tIns="18000" rIns="54000" bIns="18000">
              <a:spAutoFit/>
            </a:bodyPr>
            <a:lstStyle>
              <a:defPPr>
                <a:defRPr lang="ko-KR"/>
              </a:defPPr>
              <a:lvl1pPr>
                <a:defRPr sz="1600" spc="-15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EFD1BD"/>
                  </a:solidFill>
                  <a:latin typeface="나눔스퀘어라운드 Regular"/>
                  <a:ea typeface="나눔스퀘어라운드 Regular"/>
                </a:defRPr>
              </a:lvl1pPr>
            </a:lstStyle>
            <a:p>
              <a:pPr marL="171450" lvl="0" indent="-171450">
                <a:lnSpc>
                  <a:spcPct val="120000"/>
                </a:lnSpc>
                <a:buFontTx/>
                <a:buChar char="-"/>
                <a:defRPr/>
              </a:pPr>
              <a:r>
                <a:rPr lang="ko-KR" altLang="en-US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사용언어</a:t>
              </a:r>
              <a:r>
                <a:rPr lang="en-US" altLang="ko-KR" sz="1200" kern="100" spc="-40">
                  <a:solidFill>
                    <a:schemeClr val="tx1"/>
                  </a:solidFill>
                  <a:latin typeface="Pretendard Light"/>
                  <a:ea typeface="Pretendard Light"/>
                </a:rPr>
                <a:t>: Python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B6EE26-FD59-B2B8-8A21-3404F5183EB9}"/>
              </a:ext>
            </a:extLst>
          </p:cNvPr>
          <p:cNvSpPr txBox="1"/>
          <p:nvPr/>
        </p:nvSpPr>
        <p:spPr>
          <a:xfrm>
            <a:off x="7454319" y="1770170"/>
            <a:ext cx="903366" cy="305230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EB1F74-64CF-664B-0CDB-46D91393932A}"/>
              </a:ext>
            </a:extLst>
          </p:cNvPr>
          <p:cNvSpPr txBox="1"/>
          <p:nvPr/>
        </p:nvSpPr>
        <p:spPr>
          <a:xfrm>
            <a:off x="7348074" y="4585041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0CC44D-62C1-1876-64A7-27DC06EF7E5C}"/>
              </a:ext>
            </a:extLst>
          </p:cNvPr>
          <p:cNvSpPr txBox="1"/>
          <p:nvPr/>
        </p:nvSpPr>
        <p:spPr>
          <a:xfrm>
            <a:off x="7087933" y="2999817"/>
            <a:ext cx="298209" cy="282573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en-US" altLang="ko-KR"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/>
                <a:ea typeface="Pretendard Medium"/>
              </a:rPr>
              <a:t>04</a:t>
            </a:r>
            <a:endParaRPr lang="ko-KR" altLang="en-US" sz="1600" spc="-15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Medium"/>
              <a:ea typeface="Pretendard Medium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16365C-54B7-A150-BAE9-2F5068C495C4}"/>
              </a:ext>
            </a:extLst>
          </p:cNvPr>
          <p:cNvSpPr txBox="1"/>
          <p:nvPr/>
        </p:nvSpPr>
        <p:spPr>
          <a:xfrm>
            <a:off x="7454318" y="3001947"/>
            <a:ext cx="3638893" cy="282572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1600" kern="100" spc="-4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Medium"/>
                <a:ea typeface="Pretendard Medium"/>
              </a:rPr>
              <a:t>스크립트 언어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17D30C-8BC9-32E1-B7B9-FC2E44339391}"/>
              </a:ext>
            </a:extLst>
          </p:cNvPr>
          <p:cNvSpPr txBox="1"/>
          <p:nvPr/>
        </p:nvSpPr>
        <p:spPr>
          <a:xfrm>
            <a:off x="7454317" y="3612010"/>
            <a:ext cx="1413707" cy="236086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171450" lvl="0" indent="-171450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사용언어</a:t>
            </a:r>
            <a:r>
              <a:rPr lang="en-US" altLang="ko-KR" sz="1200" kern="100" spc="-40">
                <a:solidFill>
                  <a:schemeClr val="tx1"/>
                </a:solidFill>
                <a:latin typeface="Pretendard Light"/>
                <a:ea typeface="Pretendard Light"/>
              </a:rPr>
              <a:t>: Python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1D234F-464E-D849-4EB3-50A5DEF9A120}"/>
              </a:ext>
            </a:extLst>
          </p:cNvPr>
          <p:cNvSpPr txBox="1"/>
          <p:nvPr/>
        </p:nvSpPr>
        <p:spPr>
          <a:xfrm>
            <a:off x="7454319" y="3301836"/>
            <a:ext cx="903366" cy="304968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개발 환경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92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621235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Star Giant (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졸업작품</a:t>
            </a:r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)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162806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Star Giant (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졸업작품</a:t>
            </a:r>
            <a:r>
              <a:rPr lang="en-US" altLang="ko-KR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400" kern="100" spc="-4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A6943B-6C42-4BEF-A671-0B0C623FA8A3}"/>
              </a:ext>
            </a:extLst>
          </p:cNvPr>
          <p:cNvSpPr/>
          <p:nvPr/>
        </p:nvSpPr>
        <p:spPr>
          <a:xfrm>
            <a:off x="9386872" y="5006233"/>
            <a:ext cx="2520000" cy="1417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16:9 ratio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93099"/>
              </p:ext>
            </p:extLst>
          </p:nvPr>
        </p:nvGraphicFramePr>
        <p:xfrm>
          <a:off x="837273" y="1727367"/>
          <a:ext cx="3527866" cy="49325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3D 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협동 우주선 슈팅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2023.01~2023.07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3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서버 </a:t>
                      </a:r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클라이언트 프로그래머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플레이어</a:t>
                      </a:r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애니메이션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보스 스크립트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다양한 그래픽 효과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UI,</a:t>
                      </a: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https://github.com/Leesiw/StarGiant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https://youtu.be/CSMsfHXL-eI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pic>
        <p:nvPicPr>
          <p:cNvPr id="11" name="그림 1">
            <a:extLst>
              <a:ext uri="{FF2B5EF4-FFF2-40B4-BE49-F238E27FC236}">
                <a16:creationId xmlns:a16="http://schemas.microsoft.com/office/drawing/2014/main" id="{AE870DE1-D73C-3642-8DE3-63DD8C57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397318" y="434267"/>
            <a:ext cx="2493722" cy="1872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DCCC1D-A9B7-E92B-1885-62DF91AFBCD4}"/>
              </a:ext>
            </a:extLst>
          </p:cNvPr>
          <p:cNvSpPr txBox="1"/>
          <p:nvPr/>
        </p:nvSpPr>
        <p:spPr>
          <a:xfrm>
            <a:off x="9397318" y="2326102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타이틀 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(</a:t>
            </a: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매칭화면</a:t>
            </a:r>
            <a:r>
              <a:rPr lang="en-US" altLang="ko-KR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)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206EBE2F-2C61-898D-A387-3213886F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/>
          <a:stretch>
            <a:fillRect/>
          </a:stretch>
        </p:blipFill>
        <p:spPr bwMode="auto">
          <a:xfrm>
            <a:off x="9410792" y="2556740"/>
            <a:ext cx="2480248" cy="1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352596-48DC-DD63-CB43-89D06CC8303E}"/>
              </a:ext>
            </a:extLst>
          </p:cNvPr>
          <p:cNvSpPr txBox="1"/>
          <p:nvPr/>
        </p:nvSpPr>
        <p:spPr>
          <a:xfrm>
            <a:off x="9386872" y="4413407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내부 화면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19" name="그림 9">
            <a:extLst>
              <a:ext uri="{FF2B5EF4-FFF2-40B4-BE49-F238E27FC236}">
                <a16:creationId xmlns:a16="http://schemas.microsoft.com/office/drawing/2014/main" id="{3DE964F8-32B8-B619-1ABE-EC9EB2A6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30" y="2867881"/>
            <a:ext cx="3805734" cy="194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2B88AC-B4EA-E420-8EC3-C6C0BF16927C}"/>
              </a:ext>
            </a:extLst>
          </p:cNvPr>
          <p:cNvSpPr txBox="1"/>
          <p:nvPr/>
        </p:nvSpPr>
        <p:spPr>
          <a:xfrm>
            <a:off x="5479229" y="2609928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조종모드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22" name="그림 2">
            <a:extLst>
              <a:ext uri="{FF2B5EF4-FFF2-40B4-BE49-F238E27FC236}">
                <a16:creationId xmlns:a16="http://schemas.microsoft.com/office/drawing/2014/main" id="{52E1C289-3D0F-99FD-FDD7-6B1115D2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/>
          <a:stretch>
            <a:fillRect/>
          </a:stretch>
        </p:blipFill>
        <p:spPr bwMode="auto">
          <a:xfrm>
            <a:off x="9404055" y="4645235"/>
            <a:ext cx="2476539" cy="187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DB201D-7850-D197-F7FC-B1DE58B1BA5F}"/>
              </a:ext>
            </a:extLst>
          </p:cNvPr>
          <p:cNvSpPr txBox="1"/>
          <p:nvPr/>
        </p:nvSpPr>
        <p:spPr>
          <a:xfrm>
            <a:off x="9404055" y="6544421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보스와의 전투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EDC4D1-6D00-3E34-4E00-2157171FB32A}"/>
              </a:ext>
            </a:extLst>
          </p:cNvPr>
          <p:cNvSpPr txBox="1"/>
          <p:nvPr/>
        </p:nvSpPr>
        <p:spPr>
          <a:xfrm>
            <a:off x="5479229" y="4879286"/>
            <a:ext cx="2493722" cy="205950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rPr>
              <a:t>우주선 공격 모드</a:t>
            </a:r>
            <a:endParaRPr lang="ko-KR" altLang="en-US" sz="10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5011947" y="5316490"/>
            <a:ext cx="4171107" cy="1079435"/>
            <a:chOff x="408235" y="5229733"/>
            <a:chExt cx="3131603" cy="10794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832339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최대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명의  플레이어가 함께 하는 역할 분담 플레이를 즐길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우주선에는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1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조종석과 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3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개의 공격석이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 </a:t>
              </a:r>
              <a:endParaRPr lang="en-US" altLang="ko-KR" sz="1100" kern="1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플레이어들은 우주선 내부에서 상호작용을 통해  공격과 조종을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미션을 따라 적들과 보스를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920480" y="5229733"/>
              <a:ext cx="2619358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스타 자이언트를 되찾아 우주를 지켜라</a:t>
              </a:r>
              <a:r>
                <a:rPr lang="en-US" altLang="ko-KR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!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2" name="그림 1" descr="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ECC4BF36-B8B0-4781-5E53-946D063F0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9229" y="436197"/>
            <a:ext cx="3805734" cy="21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4449987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Lua</a:t>
            </a:r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를 사용한 보스 스크립트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9331" y="104258"/>
            <a:ext cx="26134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3" y="1242794"/>
            <a:ext cx="5494791" cy="1394031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/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 보스 존재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Lua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스크립트를 통해 보스 상태 조정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드래곤은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스컬은 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4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보스 공격 패턴 존재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     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조건에 따라 패턴이 랜덤으로 실행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</a:p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보스의 체력에 따라 다른 보스 패턴 실행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984294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보스 </a:t>
            </a:r>
            <a:r>
              <a:rPr lang="en-US" altLang="ko-KR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3" name="그림 52" descr="스크린샷, 디지털 합성, PC 게임, 3D 모델링이(가) 표시된 사진&#10;&#10;자동 생성된 설명">
            <a:extLst>
              <a:ext uri="{FF2B5EF4-FFF2-40B4-BE49-F238E27FC236}">
                <a16:creationId xmlns:a16="http://schemas.microsoft.com/office/drawing/2014/main" id="{89663CA5-F7AD-13C0-51F5-A1D82C38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57" y="1040343"/>
            <a:ext cx="5012218" cy="2819524"/>
          </a:xfrm>
          <a:prstGeom prst="rect">
            <a:avLst/>
          </a:prstGeom>
        </p:spPr>
      </p:pic>
      <p:pic>
        <p:nvPicPr>
          <p:cNvPr id="54" name="그림 53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81633308-D437-4649-C951-CA518084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58" y="3990417"/>
            <a:ext cx="2372534" cy="178411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27151" y="2751827"/>
            <a:ext cx="2154150" cy="3591171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pPr lvl="0" algn="l">
              <a:defRPr/>
            </a:pPr>
            <a:r>
              <a:rPr lang="en-US" altLang="ko-KR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ko-KR" alt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god_ai.lua</a:t>
            </a:r>
            <a:endParaRPr lang="en-US" altLang="ko-KR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스킬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쿨타임</a:t>
            </a: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SHOT_COOL_TIME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MELEE1_COOL_TIME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MELEE2_COOL_TIME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HIT1_COOL_TIME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HIT2_COOL_TIME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ATTACK_COOL_TIME = 4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MOVE_COOL_TIME = 4</a:t>
            </a:r>
          </a:p>
          <a:p>
            <a:pPr lvl="0" algn="l">
              <a:defRPr/>
            </a:pP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보스의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초기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상태</a:t>
            </a: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state = GodState.IDLE2</a:t>
            </a: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motion = GodState.IDLE2</a:t>
            </a: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MaxHp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100</a:t>
            </a: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curHp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MaxHp</a:t>
            </a: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onappear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lvl="0" algn="l">
              <a:defRPr/>
            </a:pP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초기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위치</a:t>
            </a:r>
            <a:endParaRPr lang="en-US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god_x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-15000   </a:t>
            </a: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god_y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-15000</a:t>
            </a:r>
          </a:p>
          <a:p>
            <a:pPr lvl="0" algn="l">
              <a:defRPr/>
            </a:pPr>
            <a:r>
              <a:rPr lang="en-US" sz="11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god_z</a:t>
            </a:r>
            <a:r>
              <a:rPr lang="en-US" sz="11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-15000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82900" y="2741948"/>
            <a:ext cx="3600329" cy="3729670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보스의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AI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업데이트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함수</a:t>
            </a:r>
            <a:endParaRPr lang="en-US" sz="10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updateGodAI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hp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bpx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bpz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elapsedTime</a:t>
            </a:r>
            <a:endParaRPr lang="en-US" sz="10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보스가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나타날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때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if state == GodState.IDLE2 then       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onappear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then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appear(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bpx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bpz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onappear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end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기본상태</a:t>
            </a:r>
            <a:endParaRPr lang="en-US" sz="10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state == GodState.IDLE1 then   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idle(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frameTime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bpx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bpz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보스의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체력이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이하일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때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죽음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상태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처리</a:t>
            </a:r>
            <a:endParaRPr lang="en-US" sz="10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state ==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GodState.DIE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then      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curHp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&lt;= 0 then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    die()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end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보스가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공격상태일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때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state ==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GodState.ATTACK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then    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    attack(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frameTime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end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--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보스의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다음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상태를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결정합니다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nextState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bpx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bpy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spc="-3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bpz</a:t>
            </a: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algn="l">
              <a:defRPr/>
            </a:pPr>
            <a:r>
              <a:rPr lang="en-US" sz="1000" spc="-3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pic>
        <p:nvPicPr>
          <p:cNvPr id="2" name="그림 1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D839AD25-2559-757E-C3CE-E4E4763CD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741" y="3990417"/>
            <a:ext cx="2372534" cy="1784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B89D9-F0A5-A1F2-52BE-38CFEC91CFCD}"/>
              </a:ext>
            </a:extLst>
          </p:cNvPr>
          <p:cNvSpPr txBox="1"/>
          <p:nvPr/>
        </p:nvSpPr>
        <p:spPr>
          <a:xfrm>
            <a:off x="6621147" y="5897264"/>
            <a:ext cx="4964128" cy="563034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- F1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키를 누르면 게임을 다시 실행시킬 필요 없이 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Lua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를 다시 읽어올 수 있도록 함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871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9331" y="104258"/>
            <a:ext cx="2689889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다양한 이펙트</a:t>
            </a: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anchor="ctr"/>
          <a:lstStyle/>
          <a:p>
            <a:pPr lvl="0" algn="ctr">
              <a:defRPr/>
            </a:pPr>
            <a:endParaRPr lang="ko-KR" altLang="en-US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/>
              <a:ea typeface="Pretendard Extra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200" y="104258"/>
            <a:ext cx="298500" cy="237592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 algn="ctr">
              <a:defRPr/>
            </a:pPr>
            <a:r>
              <a:rPr lang="en-US" altLang="ko-KR" sz="14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/>
                <a:ea typeface="Pretendard Medium"/>
              </a:rPr>
              <a:t>01</a:t>
            </a:r>
            <a:endParaRPr lang="ko-KR" altLang="en-US" sz="1400" spc="-15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/>
              <a:ea typeface="Pretendard Medium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2" y="1242794"/>
            <a:ext cx="5762210" cy="286035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색상과 위치값을 조정해서 다양한 색의 여러 파티클을 만들어냄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0183" y="815457"/>
            <a:ext cx="993912" cy="390295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2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/>
                <a:ea typeface="Pretendard ExtraBold"/>
              </a:rPr>
              <a:t>파티클</a:t>
            </a:r>
          </a:p>
        </p:txBody>
      </p:sp>
      <p:pic>
        <p:nvPicPr>
          <p:cNvPr id="4" name="그림 3" descr="우주, 스크린샷, 대기권 밖, 천문학이(가) 표시된 사진&#10;&#10;자동 생성된 설명">
            <a:extLst>
              <a:ext uri="{FF2B5EF4-FFF2-40B4-BE49-F238E27FC236}">
                <a16:creationId xmlns:a16="http://schemas.microsoft.com/office/drawing/2014/main" id="{10A9AF7A-0FD2-4A82-0C21-5E5EFFC55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2" y="1653224"/>
            <a:ext cx="3741277" cy="2338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48F6C5-17C9-1ACE-448E-251060F6BD94}"/>
              </a:ext>
            </a:extLst>
          </p:cNvPr>
          <p:cNvSpPr txBox="1"/>
          <p:nvPr/>
        </p:nvSpPr>
        <p:spPr>
          <a:xfrm>
            <a:off x="6684489" y="815456"/>
            <a:ext cx="1098108" cy="390295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2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/>
                <a:ea typeface="Pretendard ExtraBold"/>
              </a:rPr>
              <a:t>마법진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52DE7-28AC-30A0-698A-E63D2FE129B7}"/>
              </a:ext>
            </a:extLst>
          </p:cNvPr>
          <p:cNvSpPr txBox="1"/>
          <p:nvPr/>
        </p:nvSpPr>
        <p:spPr>
          <a:xfrm>
            <a:off x="6684489" y="1203466"/>
            <a:ext cx="5280349" cy="563034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보스의 머리 모델 위치를 알아내고 마법진 이펙트를 고정함</a:t>
            </a: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RGB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값을 조정해서 다양성을 높임</a:t>
            </a:r>
          </a:p>
        </p:txBody>
      </p:sp>
      <p:pic>
        <p:nvPicPr>
          <p:cNvPr id="12" name="그림 11" descr="댄스, 스크린샷, 체조, 예술이(가) 표시된 사진&#10;&#10;자동 생성된 설명">
            <a:extLst>
              <a:ext uri="{FF2B5EF4-FFF2-40B4-BE49-F238E27FC236}">
                <a16:creationId xmlns:a16="http://schemas.microsoft.com/office/drawing/2014/main" id="{96E8D286-D807-5DB2-20E6-C022B005A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3" y="2076606"/>
            <a:ext cx="3649599" cy="1614004"/>
          </a:xfrm>
          <a:prstGeom prst="rect">
            <a:avLst/>
          </a:prstGeom>
        </p:spPr>
      </p:pic>
      <p:pic>
        <p:nvPicPr>
          <p:cNvPr id="14" name="그림 13" descr="블랙, 어둠, 흑백, 화이트이(가) 표시된 사진&#10;&#10;자동 생성된 설명">
            <a:extLst>
              <a:ext uri="{FF2B5EF4-FFF2-40B4-BE49-F238E27FC236}">
                <a16:creationId xmlns:a16="http://schemas.microsoft.com/office/drawing/2014/main" id="{89F2F0B2-1115-3BA7-A110-076D53E2A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74" y="2517573"/>
            <a:ext cx="609600" cy="609600"/>
          </a:xfrm>
          <a:prstGeom prst="rect">
            <a:avLst/>
          </a:prstGeom>
        </p:spPr>
      </p:pic>
      <p:pic>
        <p:nvPicPr>
          <p:cNvPr id="16" name="그림 15" descr="원, 예술, 대칭, 프랙탈 아트이(가) 표시된 사진&#10;&#10;자동 생성된 설명">
            <a:extLst>
              <a:ext uri="{FF2B5EF4-FFF2-40B4-BE49-F238E27FC236}">
                <a16:creationId xmlns:a16="http://schemas.microsoft.com/office/drawing/2014/main" id="{9AFAA719-399B-2EFC-483B-970D2BAF8F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36" y="1999401"/>
            <a:ext cx="1768414" cy="17684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2ED015-08C8-5AC0-E28B-AC51A9453270}"/>
              </a:ext>
            </a:extLst>
          </p:cNvPr>
          <p:cNvSpPr txBox="1"/>
          <p:nvPr/>
        </p:nvSpPr>
        <p:spPr>
          <a:xfrm>
            <a:off x="409331" y="4060867"/>
            <a:ext cx="1688013" cy="390295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2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/>
                <a:ea typeface="Pretendard ExtraBold"/>
              </a:rPr>
              <a:t>보스 이펙트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64DB6A-7544-6C2B-A37A-231DD5B28830}"/>
              </a:ext>
            </a:extLst>
          </p:cNvPr>
          <p:cNvSpPr txBox="1"/>
          <p:nvPr/>
        </p:nvSpPr>
        <p:spPr>
          <a:xfrm>
            <a:off x="440182" y="4418448"/>
            <a:ext cx="5280349" cy="286035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플레이어를 향해 공격 이펙트를 날림</a:t>
            </a:r>
          </a:p>
        </p:txBody>
      </p:sp>
      <p:pic>
        <p:nvPicPr>
          <p:cNvPr id="20" name="그림 19" descr="스크린샷, 그래픽 디자인, 그래픽, 예술이(가) 표시된 사진&#10;&#10;자동 생성된 설명">
            <a:extLst>
              <a:ext uri="{FF2B5EF4-FFF2-40B4-BE49-F238E27FC236}">
                <a16:creationId xmlns:a16="http://schemas.microsoft.com/office/drawing/2014/main" id="{FE1F8860-38F8-3A5D-C83C-DE4F30A835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5" y="5034087"/>
            <a:ext cx="3396651" cy="1502140"/>
          </a:xfrm>
          <a:prstGeom prst="rect">
            <a:avLst/>
          </a:prstGeom>
        </p:spPr>
      </p:pic>
      <p:pic>
        <p:nvPicPr>
          <p:cNvPr id="22" name="그림 21" descr="블랙이(가) 표시된 사진&#10;&#10;자동 생성된 설명">
            <a:extLst>
              <a:ext uri="{FF2B5EF4-FFF2-40B4-BE49-F238E27FC236}">
                <a16:creationId xmlns:a16="http://schemas.microsoft.com/office/drawing/2014/main" id="{34B81FF3-AD38-A2CF-E76B-5B8B64813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16" y="5342364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9331" y="104258"/>
            <a:ext cx="4454793" cy="561442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en-US" altLang="ko-KR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hlsl</a:t>
            </a:r>
            <a:r>
              <a:rPr lang="ko-KR" altLang="en-US" sz="3500" spc="-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/>
                <a:ea typeface="Pretendard ExtraBold"/>
              </a:rPr>
              <a:t>을 사용한 불꽃 쉐이더</a:t>
            </a: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anchor="ctr"/>
          <a:lstStyle/>
          <a:p>
            <a:pPr lvl="0" algn="ctr">
              <a:defRPr/>
            </a:pPr>
            <a:endParaRPr lang="ko-KR" altLang="en-US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/>
              <a:ea typeface="Pretendard Extra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200" y="104258"/>
            <a:ext cx="298500" cy="237592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 algn="ctr">
              <a:defRPr/>
            </a:pPr>
            <a:r>
              <a:rPr lang="en-US" altLang="ko-KR" sz="14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/>
                <a:ea typeface="Pretendard Medium"/>
              </a:rPr>
              <a:t>01</a:t>
            </a:r>
            <a:endParaRPr lang="ko-KR" altLang="en-US" sz="1400" spc="-15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/>
              <a:ea typeface="Pretendard Medium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2" y="1242794"/>
            <a:ext cx="6479042" cy="851656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3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가지 텍스쳐를 사용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(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알파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 불꽃 색상 텍스쳐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)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노이즈 텍스쳐를 이동시켜서 불꽃이 타오르는 느낌을 줌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우주선 모델에서 불꽃을 붙일 곳을 읽어오고 불꽃 위치를 조정함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0183" y="815457"/>
            <a:ext cx="1633117" cy="390295"/>
          </a:xfrm>
          <a:prstGeom prst="rect">
            <a:avLst/>
          </a:prstGeom>
          <a:noFill/>
        </p:spPr>
        <p:txBody>
          <a:bodyPr wrap="none" lIns="54000" tIns="18000" rIns="54000" bIns="18000">
            <a:spAutoFit/>
          </a:bodyPr>
          <a:lstStyle/>
          <a:p>
            <a:pPr lvl="0">
              <a:defRPr/>
            </a:pPr>
            <a:r>
              <a:rPr lang="ko-KR" altLang="en-US" sz="23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/>
                <a:ea typeface="Pretendard ExtraBold"/>
              </a:rPr>
              <a:t>우주선 불꽃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6519" y="2226730"/>
            <a:ext cx="10525126" cy="205629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endParaRPr lang="en-US" sz="1100" spc="-3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07118" y="2800345"/>
            <a:ext cx="3943350" cy="2965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BA8631-314F-25B8-E268-0380D05C7314}"/>
              </a:ext>
            </a:extLst>
          </p:cNvPr>
          <p:cNvSpPr txBox="1"/>
          <p:nvPr/>
        </p:nvSpPr>
        <p:spPr>
          <a:xfrm>
            <a:off x="526519" y="2319149"/>
            <a:ext cx="6814081" cy="4268279"/>
          </a:xfrm>
          <a:prstGeom prst="rect">
            <a:avLst/>
          </a:prstGeom>
          <a:noFill/>
          <a:ln>
            <a:solidFill>
              <a:schemeClr val="dk1"/>
            </a:solidFill>
          </a:ln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 lIns="54000" tIns="18000" rIns="54000" bIns="1800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float4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PS_FIRE(VS_FIRE_OUTPUT input) : SV_TARGET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{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noise1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gtxtNoiseTexture.Sample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(gssFIRE1, input.uv1);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noise2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gtxtNoiseTexture.Sample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(gssFIRE1, input.uv2);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noise3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gtxtNoiseTexture.Sample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(gssFIRE1, input.uv3);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noise1 = (noise1 - 0.5f) * 2.0f; noise2 = (noise2 - 0.5f) * 2.0f;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noise3 = (noise3 - 0.5f) * 2.0f;</a:t>
            </a:r>
          </a:p>
          <a:p>
            <a:endParaRPr lang="en-US" altLang="ko-KR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불꽃 색상 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텍스쳐와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알파 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텍스쳐를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흩뜨려진 노이즈 좌표에 따라 </a:t>
            </a:r>
            <a:r>
              <a:rPr lang="ko-KR" altLang="en-US" sz="1100" dirty="0" err="1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샘플링하여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불꽃 효과를 준다</a:t>
            </a:r>
            <a:endParaRPr lang="en-US" altLang="ko-KR" sz="1100" dirty="0">
              <a:solidFill>
                <a:srgbClr val="008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noise1.xy = noise1.xy * distortion1.xy;  </a:t>
            </a: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noise2.xy = noise2.xy * distortion2.xy; </a:t>
            </a:r>
          </a:p>
          <a:p>
            <a:r>
              <a:rPr lang="fr-FR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noise3.xy = noise3.xy * distortion3.xy;</a:t>
            </a:r>
          </a:p>
          <a:p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finalNoise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noise1 + noise2 + noise3;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perturb = ((1.0f -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input.uv.y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 *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distortionScale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 +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distortionBias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;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noiseCoords.xy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(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finalNoise.xy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* perturb) +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input.uv.xy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샘플링을 </a:t>
            </a:r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clamp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를 사용한다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fireColor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gtxtFIRETexture.Sample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(gssFIRE2,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noiseCoords.xy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</a:p>
          <a:p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// </a:t>
            </a:r>
            <a:r>
              <a:rPr lang="ko-KR" altLang="en-US" sz="1100" dirty="0">
                <a:solidFill>
                  <a:srgbClr val="008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불의 투명도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alphaColor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gtxtAlphaTexture.Sample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(gssFIRE2,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noiseCoords.xy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);</a:t>
            </a:r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fireColor.a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alphaColor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Courier New" panose="02070309020205020404" pitchFamily="49" charset="0"/>
              <a:ea typeface="돋움체" panose="020B0609000101010101" pitchFamily="49" charset="-127"/>
              <a:cs typeface="Courier New" panose="020703090202050204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fireColor</a:t>
            </a:r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urier New" panose="02070309020205020404" pitchFamily="49" charset="0"/>
                <a:ea typeface="돋움체" panose="020B0609000101010101" pitchFamily="49" charset="-127"/>
                <a:cs typeface="Courier New" panose="02070309020205020404" pitchFamily="49" charset="0"/>
              </a:rPr>
              <a:t>}</a:t>
            </a:r>
            <a:endParaRPr lang="en-US" altLang="ko-KR" sz="1100" spc="-3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2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789574" y="913602"/>
            <a:ext cx="3316664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게임엔진 프로그래밍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>
            <a:off x="820426" y="1518302"/>
            <a:ext cx="3527865" cy="0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2139E8-AAAA-4C79-B6FC-AC72047A3DFB}"/>
              </a:ext>
            </a:extLst>
          </p:cNvPr>
          <p:cNvSpPr txBox="1"/>
          <p:nvPr/>
        </p:nvSpPr>
        <p:spPr>
          <a:xfrm>
            <a:off x="408333" y="95898"/>
            <a:ext cx="2290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게임엔진 </a:t>
            </a:r>
            <a:r>
              <a:rPr lang="ko-KR" altLang="en-US" sz="1400" kern="100" spc="-4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프로그래밍 텀프로젝트</a:t>
            </a:r>
            <a:endParaRPr lang="ko-KR" altLang="en-US" sz="1400" kern="100" spc="-4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860E78-96C3-DCF2-0CF5-335E7011B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154553"/>
              </p:ext>
            </p:extLst>
          </p:nvPr>
        </p:nvGraphicFramePr>
        <p:xfrm>
          <a:off x="837273" y="1727367"/>
          <a:ext cx="3527866" cy="4541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97651">
                  <a:extLst>
                    <a:ext uri="{9D8B030D-6E8A-4147-A177-3AD203B41FA5}">
                      <a16:colId xmlns:a16="http://schemas.microsoft.com/office/drawing/2014/main" val="2741175923"/>
                    </a:ext>
                  </a:extLst>
                </a:gridCol>
                <a:gridCol w="2630215">
                  <a:extLst>
                    <a:ext uri="{9D8B030D-6E8A-4147-A177-3AD203B41FA5}">
                      <a16:colId xmlns:a16="http://schemas.microsoft.com/office/drawing/2014/main" val="2584837131"/>
                    </a:ext>
                  </a:extLst>
                </a:gridCol>
              </a:tblGrid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게임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Rpg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642739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2023.06</a:t>
                      </a:r>
                      <a:endParaRPr lang="ko-KR" altLang="en-US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279457"/>
                  </a:ext>
                </a:extLst>
              </a:tr>
              <a:tr h="714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개발 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1</a:t>
                      </a:r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78676"/>
                  </a:ext>
                </a:extLst>
              </a:tr>
              <a:tr h="1134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구현</a:t>
                      </a:r>
                      <a:endParaRPr lang="en-US" altLang="ko-KR" sz="1500" b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활로 전투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500" b="0" dirty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늑대 라이딩</a:t>
                      </a:r>
                      <a:endParaRPr lang="en-US" altLang="ko-KR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819122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깃허브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>
                          <a:latin typeface="+mj-ea"/>
                          <a:ea typeface="+mj-ea"/>
                          <a:cs typeface="Pretendard ExtraBold" panose="020B0600000101010101" charset="-127"/>
                          <a:hlinkClick r:id="rId2"/>
                        </a:rPr>
                        <a:t>https://github.com/onehana1/Game-Engine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742531"/>
                  </a:ext>
                </a:extLst>
              </a:tr>
              <a:tr h="67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+mj-ea"/>
                          <a:ea typeface="+mj-ea"/>
                          <a:cs typeface="Pretendard ExtraBold" panose="020B0600000101010101" charset="-127"/>
                        </a:rPr>
                        <a:t>영상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>
                          <a:latin typeface="+mj-ea"/>
                          <a:ea typeface="+mj-ea"/>
                          <a:cs typeface="Pretendard ExtraBold" panose="020B0600000101010101" charset="-127"/>
                          <a:hlinkClick r:id="rId3"/>
                        </a:rPr>
                        <a:t>https://youtu.be/W3XDPq2JSzI</a:t>
                      </a:r>
                      <a:endParaRPr lang="ko-KR" altLang="en-US" sz="1500" b="0" dirty="0">
                        <a:latin typeface="+mj-ea"/>
                        <a:ea typeface="+mj-ea"/>
                        <a:cs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056039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1F5AE4C-D103-03A6-F897-9760BF3CAEFF}"/>
              </a:ext>
            </a:extLst>
          </p:cNvPr>
          <p:cNvGrpSpPr/>
          <p:nvPr/>
        </p:nvGrpSpPr>
        <p:grpSpPr>
          <a:xfrm>
            <a:off x="4504913" y="4625373"/>
            <a:ext cx="4171107" cy="470037"/>
            <a:chOff x="408235" y="5229733"/>
            <a:chExt cx="3131603" cy="4700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4FC11C-D961-B988-E9BA-F0979DCB6A81}"/>
                </a:ext>
              </a:extLst>
            </p:cNvPr>
            <p:cNvSpPr txBox="1"/>
            <p:nvPr/>
          </p:nvSpPr>
          <p:spPr>
            <a:xfrm>
              <a:off x="408235" y="5476829"/>
              <a:ext cx="3131603" cy="222941"/>
            </a:xfrm>
            <a:prstGeom prst="rect">
              <a:avLst/>
            </a:prstGeom>
            <a:noFill/>
            <a:effectLst>
              <a:innerShdw blurRad="63500" dist="50800" dir="13500000">
                <a:srgbClr val="DE5644">
                  <a:alpha val="0"/>
                </a:srgbClr>
              </a:innerShdw>
            </a:effectLst>
          </p:spPr>
          <p:txBody>
            <a:bodyPr wrap="square" lIns="54000" tIns="18000" rIns="54000" bIns="1800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화살을 주워 사슴과 사자를 해치우면 게임을 클리어 할 수 있다</a:t>
              </a:r>
              <a:r>
                <a:rPr lang="en-US" altLang="ko-KR" sz="11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B7C43A-D1A5-615F-A068-4903883EF2C4}"/>
                </a:ext>
              </a:extLst>
            </p:cNvPr>
            <p:cNvSpPr txBox="1"/>
            <p:nvPr/>
          </p:nvSpPr>
          <p:spPr>
            <a:xfrm>
              <a:off x="1614184" y="5229733"/>
              <a:ext cx="1925654" cy="236406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r"/>
              <a:r>
                <a:rPr lang="ko-KR" altLang="en-US" sz="1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활로 적을 처치하여 게임을 클리어하자</a:t>
              </a:r>
              <a:endPara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EA79A0A-C0CE-59C7-A560-1BD0CCAA4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80" t="5192" r="29336" b="8586"/>
          <a:stretch/>
        </p:blipFill>
        <p:spPr>
          <a:xfrm>
            <a:off x="8815794" y="3429000"/>
            <a:ext cx="2301107" cy="2862785"/>
          </a:xfrm>
          <a:prstGeom prst="rect">
            <a:avLst/>
          </a:prstGeom>
        </p:spPr>
      </p:pic>
      <p:pic>
        <p:nvPicPr>
          <p:cNvPr id="3" name="그림 2" descr="야외, 하늘, 포유류, 스크린샷이(가) 표시된 사진&#10;&#10;자동 생성된 설명">
            <a:extLst>
              <a:ext uri="{FF2B5EF4-FFF2-40B4-BE49-F238E27FC236}">
                <a16:creationId xmlns:a16="http://schemas.microsoft.com/office/drawing/2014/main" id="{0A4E7088-98BE-8789-782A-3888BC5D6D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46" y="566215"/>
            <a:ext cx="4772955" cy="25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38A9083-C45B-4989-B590-51FCE45B2495}"/>
              </a:ext>
            </a:extLst>
          </p:cNvPr>
          <p:cNvSpPr txBox="1"/>
          <p:nvPr/>
        </p:nvSpPr>
        <p:spPr>
          <a:xfrm>
            <a:off x="409332" y="104258"/>
            <a:ext cx="6328706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innerShdw blurRad="63500" dist="50800" dir="13500000">
                    <a:srgbClr val="DE5644">
                      <a:alpha val="50000"/>
                    </a:srgbClr>
                  </a:inn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블루 프린트를 사용한 에이밍 모드</a:t>
            </a:r>
            <a:endParaRPr lang="en-US" altLang="ko-KR" sz="3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innerShdw blurRad="63500" dist="50800" dir="13500000">
                  <a:srgbClr val="DE5644">
                    <a:alpha val="50000"/>
                  </a:srgbClr>
                </a:inn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C1ECF5-F6BC-47BD-9385-2E3013A15D8A}"/>
              </a:ext>
            </a:extLst>
          </p:cNvPr>
          <p:cNvCxnSpPr>
            <a:cxnSpLocks/>
          </p:cNvCxnSpPr>
          <p:nvPr/>
        </p:nvCxnSpPr>
        <p:spPr>
          <a:xfrm flipV="1">
            <a:off x="440184" y="679219"/>
            <a:ext cx="11145091" cy="29739"/>
          </a:xfrm>
          <a:prstGeom prst="line">
            <a:avLst/>
          </a:prstGeom>
          <a:ln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E913BE-48ED-400D-881F-6C7F0D7389BE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40000">
                <a:schemeClr val="tx1">
                  <a:lumMod val="50000"/>
                  <a:lumOff val="50000"/>
                </a:schemeClr>
              </a:gs>
              <a:gs pos="0">
                <a:schemeClr val="tx1">
                  <a:alpha val="58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7A63A2-E22E-418F-8608-955A70D30719}"/>
              </a:ext>
            </a:extLst>
          </p:cNvPr>
          <p:cNvSpPr txBox="1"/>
          <p:nvPr/>
        </p:nvSpPr>
        <p:spPr>
          <a:xfrm>
            <a:off x="45323" y="104258"/>
            <a:ext cx="2693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83" y="1242794"/>
            <a:ext cx="7409855" cy="3610022"/>
          </a:xfrm>
          <a:prstGeom prst="rect">
            <a:avLst/>
          </a:prstGeom>
          <a:noFill/>
        </p:spPr>
        <p:txBody>
          <a:bodyPr wrap="square" lIns="54000" tIns="18000" rIns="54000" bIns="18000">
            <a:spAutoFit/>
          </a:bodyPr>
          <a:lstStyle>
            <a:defPPr>
              <a:defRPr lang="ko-KR"/>
            </a:defPPr>
            <a:lvl1pPr>
              <a:defRPr sz="1600" spc="-15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/>
                <a:ea typeface="나눔스퀘어라운드 Regular"/>
              </a:defRPr>
            </a:lvl1pPr>
          </a:lstStyle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활을 쏠 때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에이밍 모드로 전환시킨다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.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lvl="0">
              <a:lnSpc>
                <a:spcPct val="120000"/>
              </a:lnSpc>
              <a:defRPr/>
            </a:pPr>
            <a:endParaRPr lang="en-US" altLang="ko-KR" sz="1500" kern="100" spc="-40">
              <a:solidFill>
                <a:schemeClr val="tx1"/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  <a:defRPr/>
            </a:pP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그에 맞춰 애니메이션도 재생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/</a:t>
            </a:r>
            <a:r>
              <a:rPr lang="ko-KR" altLang="en-US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중지시켜 준다</a:t>
            </a:r>
            <a:r>
              <a:rPr lang="en-US" altLang="ko-KR" sz="1500" kern="100" spc="-40">
                <a:solidFill>
                  <a:schemeClr val="tx1"/>
                </a:solidFill>
                <a:latin typeface="Pretendard Light"/>
                <a:ea typeface="Pretendard Light"/>
              </a:rPr>
              <a:t>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FA70-5D68-6BA1-2EE1-A35ACCBA0D31}"/>
              </a:ext>
            </a:extLst>
          </p:cNvPr>
          <p:cNvSpPr txBox="1"/>
          <p:nvPr/>
        </p:nvSpPr>
        <p:spPr>
          <a:xfrm>
            <a:off x="440184" y="815457"/>
            <a:ext cx="1688013" cy="390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에이밍 모드</a:t>
            </a:r>
            <a:endParaRPr lang="ko-KR" altLang="en-US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28F3C7-7C3D-9F7E-9AF7-EA735995D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68" y="1642704"/>
            <a:ext cx="10241802" cy="2665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4B8A4A-6EA6-AF81-7928-44EAAC48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68" y="4889858"/>
            <a:ext cx="4821812" cy="1650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4226A1-79AF-5148-282A-417A06C3D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933" y="4889857"/>
            <a:ext cx="3891943" cy="16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retendard Medium"/>
        <a:ea typeface="Pretendard Medium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F7F7F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 w="9525"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1185</Words>
  <Application>Microsoft Office PowerPoint</Application>
  <PresentationFormat>와이드스크린</PresentationFormat>
  <Paragraphs>289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Pretendard ExtraBold</vt:lpstr>
      <vt:lpstr>Pretendard ExtraLight</vt:lpstr>
      <vt:lpstr>Pretendard Light</vt:lpstr>
      <vt:lpstr>Pretendard Medium</vt:lpstr>
      <vt:lpstr>malgun gothic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하나 정</cp:lastModifiedBy>
  <cp:revision>347</cp:revision>
  <dcterms:created xsi:type="dcterms:W3CDTF">2021-01-07T01:16:32Z</dcterms:created>
  <dcterms:modified xsi:type="dcterms:W3CDTF">2023-12-12T07:25:15Z</dcterms:modified>
  <cp:version/>
</cp:coreProperties>
</file>